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1"/>
  </p:sldMasterIdLst>
  <p:notesMasterIdLst>
    <p:notesMasterId r:id="rId3"/>
  </p:notesMasterIdLst>
  <p:handoutMasterIdLst>
    <p:handoutMasterId r:id="rId4"/>
  </p:handoutMasterIdLst>
  <p:sldIdLst>
    <p:sldId id="305" r:id="rId2"/>
  </p:sldIdLst>
  <p:sldSz cx="12192000" cy="6858000"/>
  <p:notesSz cx="6797675" cy="9928225"/>
  <p:custDataLst>
    <p:tags r:id="rId5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jarke Ebert" initials="BE" lastIdx="21" clrIdx="6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1" name="Christopher Edge" initials="CE" lastIdx="234" clrIdx="0"/>
  <p:cmAuthor id="8" name="Fan Wang" initials="FW" lastIdx="10" clrIdx="7">
    <p:extLst>
      <p:ext uri="{19B8F6BF-5375-455C-9EA6-DF929625EA0E}">
        <p15:presenceInfo xmlns:p15="http://schemas.microsoft.com/office/powerpoint/2012/main" userId="S-1-5-21-1839211835-619659539-556599288-213303" providerId="AD"/>
      </p:ext>
    </p:extLst>
  </p:cmAuthor>
  <p:cmAuthor id="2" name="Ebru Karakoc Madsen" initials="EBKA" lastIdx="24" clrIdx="1"/>
  <p:cmAuthor id="9" name="Jenny Muiry" initials="JM" lastIdx="1" clrIdx="8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  <p:cmAuthor id="3" name="Audrey Dufour" initials="AD" lastIdx="18" clrIdx="2"/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Brian Lawrence Odlaug" initials="BLO" lastIdx="23" clrIdx="4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6" name="Murat Yildirim" initials="MY" lastIdx="155" clrIdx="5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1C12"/>
    <a:srgbClr val="F0D2D0"/>
    <a:srgbClr val="C44941"/>
    <a:srgbClr val="000000"/>
    <a:srgbClr val="D37771"/>
    <a:srgbClr val="E1A4A0"/>
    <a:srgbClr val="E9BAB7"/>
    <a:srgbClr val="F7E8E7"/>
    <a:srgbClr val="DA8D88"/>
    <a:srgbClr val="F0D1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16" autoAdjust="0"/>
    <p:restoredTop sz="89189" autoAdjust="0"/>
  </p:normalViewPr>
  <p:slideViewPr>
    <p:cSldViewPr snapToGrid="0" snapToObjects="1">
      <p:cViewPr varScale="1">
        <p:scale>
          <a:sx n="138" d="100"/>
          <a:sy n="138" d="100"/>
        </p:scale>
        <p:origin x="1146" y="1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9012"/>
    </p:cViewPr>
  </p:sorterViewPr>
  <p:notesViewPr>
    <p:cSldViewPr snapToGrid="0" snapToObjects="1">
      <p:cViewPr>
        <p:scale>
          <a:sx n="150" d="100"/>
          <a:sy n="150" d="100"/>
        </p:scale>
        <p:origin x="2418" y="-1884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9" y="3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6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9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9" y="3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9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44E816-5A9D-4A73-B2E3-141BFF43CCDF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0B3CEC2E-82D5-4527-AFEE-DA7D4848CE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3060974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8542655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899809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39502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8776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89507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270025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00563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05237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66068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74023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07023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95451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008058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745743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41510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407257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529691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9637445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69111838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430234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19435296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5598636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36529199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09720721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51684973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37304333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54485584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2767731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465113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62933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146694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892552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707231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77520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786896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199463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79843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730" r:id="rId18"/>
    <p:sldLayoutId id="2147483731" r:id="rId19"/>
    <p:sldLayoutId id="2147483732" r:id="rId20"/>
    <p:sldLayoutId id="2147483733" r:id="rId21"/>
    <p:sldLayoutId id="2147483734" r:id="rId22"/>
    <p:sldLayoutId id="2147483735" r:id="rId23"/>
    <p:sldLayoutId id="2147483736" r:id="rId24"/>
    <p:sldLayoutId id="2147483737" r:id="rId25"/>
    <p:sldLayoutId id="2147483738" r:id="rId26"/>
    <p:sldLayoutId id="2147483739" r:id="rId27"/>
    <p:sldLayoutId id="2147483740" r:id="rId28"/>
    <p:sldLayoutId id="2147483741" r:id="rId29"/>
    <p:sldLayoutId id="2147483742" r:id="rId30"/>
    <p:sldLayoutId id="2147483743" r:id="rId31"/>
    <p:sldLayoutId id="2147483744" r:id="rId32"/>
    <p:sldLayoutId id="2147483745" r:id="rId33"/>
    <p:sldLayoutId id="2147483746" r:id="rId34"/>
    <p:sldLayoutId id="2147483747" r:id="rId35"/>
    <p:sldLayoutId id="2147483748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BAE1EE7-E80A-4F30-850F-BC969F8FBB1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Schizophrenia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Take home points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pPr>
              <a:buClr>
                <a:schemeClr val="accent3"/>
              </a:buClr>
            </a:pPr>
            <a:r>
              <a:rPr lang="en-GB" sz="1800" dirty="0"/>
              <a:t>A key challenge for physicians is to choose an antipsychotic that effectively controls symptoms, while minimising adverse events – however, physicians typically prioritise efficacy for positive and negative symptoms</a:t>
            </a:r>
          </a:p>
          <a:p>
            <a:pPr>
              <a:buClr>
                <a:schemeClr val="accent3"/>
              </a:buClr>
            </a:pPr>
            <a:r>
              <a:rPr lang="en-GB" sz="1800" dirty="0"/>
              <a:t>Adverse events are associated with lower adherence to treatment</a:t>
            </a:r>
          </a:p>
          <a:p>
            <a:pPr>
              <a:buClr>
                <a:schemeClr val="accent3"/>
              </a:buClr>
            </a:pPr>
            <a:r>
              <a:rPr lang="en-GB" sz="1800" dirty="0"/>
              <a:t>Non-adherence to antipsychotic therapy is common, and increases the risk of psychotic relapse</a:t>
            </a:r>
          </a:p>
          <a:p>
            <a:pPr>
              <a:buClr>
                <a:schemeClr val="accent3"/>
              </a:buClr>
            </a:pPr>
            <a:r>
              <a:rPr lang="en-GB" sz="1800" dirty="0"/>
              <a:t>LAI formulations increase adherence rates, and reduce the risk of relapse</a:t>
            </a:r>
          </a:p>
          <a:p>
            <a:pPr>
              <a:buClr>
                <a:schemeClr val="accent3"/>
              </a:buClr>
            </a:pPr>
            <a:endParaRPr lang="en-GB" sz="18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3CB4CA-7F52-4B1B-BF5F-6705F644499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LAI=Long-acting injectable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55998A-9291-4C29-8D40-49AC1B5298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BC486D-4FAB-B746-8B02-8D7C842291C6}" type="slidenum">
              <a:rPr lang="en-GB" smtClean="0"/>
              <a:t>1</a:t>
            </a:fld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7872947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NeqelhGv"/>
  <p:tag name="ARTICULATE_SLIDE_COUNT" val="53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310</TotalTime>
  <Words>76</Words>
  <Application>Microsoft Office PowerPoint</Application>
  <PresentationFormat>Widescreen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Take home points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Henrik Haase</cp:lastModifiedBy>
  <cp:revision>1461</cp:revision>
  <cp:lastPrinted>2019-09-20T09:01:11Z</cp:lastPrinted>
  <dcterms:created xsi:type="dcterms:W3CDTF">2017-01-23T14:24:15Z</dcterms:created>
  <dcterms:modified xsi:type="dcterms:W3CDTF">2022-02-23T12:47:15Z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62F455BA-A116-4548-8330-AB067D1D6DA8</vt:lpwstr>
  </property>
  <property fmtid="{D5CDD505-2E9C-101B-9397-08002B2CF9AE}" pid="3" name="ArticulatePath">
    <vt:lpwstr>3 - Neurobiology and aetiology 02-Feb-18</vt:lpwstr>
  </property>
</Properties>
</file>